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0"/>
  </p:notesMasterIdLst>
  <p:handoutMasterIdLst>
    <p:handoutMasterId r:id="rId31"/>
  </p:handoutMasterIdLst>
  <p:sldIdLst>
    <p:sldId id="256" r:id="rId2"/>
    <p:sldId id="290" r:id="rId3"/>
    <p:sldId id="291" r:id="rId4"/>
    <p:sldId id="289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311" r:id="rId13"/>
    <p:sldId id="312" r:id="rId14"/>
    <p:sldId id="299" r:id="rId15"/>
    <p:sldId id="313" r:id="rId16"/>
    <p:sldId id="301" r:id="rId17"/>
    <p:sldId id="302" r:id="rId18"/>
    <p:sldId id="303" r:id="rId19"/>
    <p:sldId id="304" r:id="rId20"/>
    <p:sldId id="314" r:id="rId21"/>
    <p:sldId id="310" r:id="rId22"/>
    <p:sldId id="308" r:id="rId23"/>
    <p:sldId id="305" r:id="rId24"/>
    <p:sldId id="306" r:id="rId25"/>
    <p:sldId id="309" r:id="rId26"/>
    <p:sldId id="307" r:id="rId27"/>
    <p:sldId id="315" r:id="rId28"/>
    <p:sldId id="316" r:id="rId2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FF"/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45"/>
    <p:restoredTop sz="94740"/>
  </p:normalViewPr>
  <p:slideViewPr>
    <p:cSldViewPr snapToGrid="0" snapToObjects="1">
      <p:cViewPr varScale="1">
        <p:scale>
          <a:sx n="128" d="100"/>
          <a:sy n="128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8/22/21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8/22/21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8/22/21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fork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/github/authenticating-to-github/connecting-to-github-with-ssh" TargetMode="External"/><Relationship Id="rId2" Type="http://schemas.openxmlformats.org/officeDocument/2006/relationships/hyperlink" Target="mailto:your_email@example.com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parrt/msds692/tree/master/hw/code/pipelin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fork.com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ithub.com/en/github/setting-up-and-managing-your-github-user-account/managing-email-preferences/setting-your-commit-email-address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ab.github.com/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ecure.backblaze.com/r/02j31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Intro to git / </a:t>
            </a:r>
            <a:r>
              <a:rPr lang="en-US" b="1" dirty="0" err="1"/>
              <a:t>github.com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Version control and code sharing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8D53B-FEB0-924A-8FCA-B2D6FCCD5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3612B-6E79-ED41-B173-7172AA601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91800" cy="4351338"/>
          </a:xfrm>
        </p:spPr>
        <p:txBody>
          <a:bodyPr/>
          <a:lstStyle/>
          <a:p>
            <a:r>
              <a:rPr lang="en-US" dirty="0"/>
              <a:t>I can access your repos mirrored on </a:t>
            </a:r>
            <a:r>
              <a:rPr lang="en-US" dirty="0" err="1"/>
              <a:t>github</a:t>
            </a:r>
            <a:r>
              <a:rPr lang="en-US" dirty="0"/>
              <a:t>, whereas I have no access to your laptop drive</a:t>
            </a:r>
          </a:p>
          <a:p>
            <a:r>
              <a:rPr lang="en-US" dirty="0"/>
              <a:t>To grade projects, I will </a:t>
            </a:r>
            <a:r>
              <a:rPr lang="en-US" b="1" dirty="0"/>
              <a:t>clone</a:t>
            </a:r>
            <a:r>
              <a:rPr lang="en-US" dirty="0"/>
              <a:t> your repository onto my disk</a:t>
            </a:r>
          </a:p>
          <a:p>
            <a:r>
              <a:rPr lang="en-US" dirty="0"/>
              <a:t>If you make changes, I can </a:t>
            </a:r>
            <a:r>
              <a:rPr lang="en-US" b="1" dirty="0"/>
              <a:t>pull</a:t>
            </a:r>
            <a:r>
              <a:rPr lang="en-US" dirty="0"/>
              <a:t> those in after you </a:t>
            </a:r>
            <a:r>
              <a:rPr lang="en-US" b="1" dirty="0"/>
              <a:t>commit</a:t>
            </a:r>
            <a:r>
              <a:rPr lang="en-US" dirty="0"/>
              <a:t>/</a:t>
            </a:r>
            <a:r>
              <a:rPr lang="en-US" b="1" dirty="0"/>
              <a:t>push</a:t>
            </a:r>
          </a:p>
          <a:p>
            <a:r>
              <a:rPr lang="en-US" dirty="0"/>
              <a:t>I can make comments and then push back to your </a:t>
            </a:r>
            <a:r>
              <a:rPr lang="en-US" dirty="0" err="1"/>
              <a:t>github</a:t>
            </a:r>
            <a:r>
              <a:rPr lang="en-US" dirty="0"/>
              <a:t> repo, which you can then </a:t>
            </a:r>
            <a:r>
              <a:rPr lang="en-US" b="1" dirty="0"/>
              <a:t>pull</a:t>
            </a:r>
            <a:r>
              <a:rPr lang="en-US" dirty="0"/>
              <a:t> down to your laptop</a:t>
            </a:r>
          </a:p>
          <a:p>
            <a:r>
              <a:rPr lang="en-US" dirty="0"/>
              <a:t>This is how multiple programmers communicate, and how I share work between my USF and home machines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473775-A94E-9146-ABE5-BA65FC0DE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620" y="26445"/>
            <a:ext cx="2314116" cy="175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369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F3AC-0D5F-2549-B226-97A41D173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8362"/>
          </a:xfrm>
        </p:spPr>
        <p:txBody>
          <a:bodyPr/>
          <a:lstStyle/>
          <a:p>
            <a:r>
              <a:rPr lang="en-US" dirty="0"/>
              <a:t>Key commands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F3C7F-A98D-E14C-8176-0D8D12A16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1418"/>
            <a:ext cx="10515600" cy="499938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 recommend using a git GUI like </a:t>
            </a:r>
            <a:r>
              <a:rPr lang="en-US" dirty="0">
                <a:hlinkClick r:id="rId2"/>
              </a:rPr>
              <a:t>fork</a:t>
            </a:r>
            <a:r>
              <a:rPr lang="en-US" dirty="0"/>
              <a:t> in practice, but we’ll use the command line to learn the actual operations and sequence</a:t>
            </a:r>
          </a:p>
          <a:p>
            <a:r>
              <a:rPr lang="en-US" b="1" dirty="0"/>
              <a:t>git clone </a:t>
            </a:r>
            <a:r>
              <a:rPr lang="en-US" i="1" dirty="0" err="1"/>
              <a:t>github_url</a:t>
            </a:r>
            <a:endParaRPr lang="en-US" i="1" dirty="0"/>
          </a:p>
          <a:p>
            <a:r>
              <a:rPr lang="en-US" b="1" dirty="0"/>
              <a:t>git add </a:t>
            </a:r>
            <a:r>
              <a:rPr lang="en-US" i="1" dirty="0" err="1"/>
              <a:t>file_or_dir</a:t>
            </a:r>
            <a:endParaRPr lang="en-US" i="1" dirty="0"/>
          </a:p>
          <a:p>
            <a:r>
              <a:rPr lang="en-US" b="1" dirty="0"/>
              <a:t>git commit -a -m</a:t>
            </a:r>
            <a:r>
              <a:rPr lang="en-US" dirty="0"/>
              <a:t> ‘</a:t>
            </a:r>
            <a:r>
              <a:rPr lang="en-US" i="1" dirty="0"/>
              <a:t>commit message</a:t>
            </a:r>
            <a:r>
              <a:rPr lang="en-US" dirty="0"/>
              <a:t>’</a:t>
            </a:r>
          </a:p>
          <a:p>
            <a:r>
              <a:rPr lang="en-US" b="1" dirty="0"/>
              <a:t>git status</a:t>
            </a:r>
          </a:p>
          <a:p>
            <a:r>
              <a:rPr lang="en-US" b="1" dirty="0"/>
              <a:t>git push origin main                </a:t>
            </a:r>
            <a:r>
              <a:rPr lang="en-US" dirty="0"/>
              <a:t> (</a:t>
            </a:r>
            <a:r>
              <a:rPr lang="en-US" b="1" dirty="0"/>
              <a:t>main</a:t>
            </a:r>
            <a:r>
              <a:rPr lang="en-US" dirty="0"/>
              <a:t> could be called master)</a:t>
            </a:r>
          </a:p>
          <a:p>
            <a:r>
              <a:rPr lang="en-US" b="1" dirty="0"/>
              <a:t>git pull origin main</a:t>
            </a:r>
          </a:p>
          <a:p>
            <a:r>
              <a:rPr lang="en-US" b="1" dirty="0"/>
              <a:t>git rm </a:t>
            </a:r>
            <a:r>
              <a:rPr lang="en-US" i="1" dirty="0"/>
              <a:t>filename</a:t>
            </a:r>
          </a:p>
          <a:p>
            <a:r>
              <a:rPr lang="en-US" b="1" dirty="0"/>
              <a:t>git mv </a:t>
            </a:r>
            <a:r>
              <a:rPr lang="en-US" i="1" dirty="0" err="1"/>
              <a:t>from_filename</a:t>
            </a:r>
            <a:r>
              <a:rPr lang="en-US" i="1" dirty="0"/>
              <a:t> </a:t>
            </a:r>
            <a:r>
              <a:rPr lang="en-US" i="1" dirty="0" err="1"/>
              <a:t>to_filename</a:t>
            </a:r>
            <a:endParaRPr lang="en-US" i="1" dirty="0"/>
          </a:p>
          <a:p>
            <a:r>
              <a:rPr lang="en-US" b="1" dirty="0"/>
              <a:t>git reset --hard HEAD</a:t>
            </a:r>
          </a:p>
          <a:p>
            <a:r>
              <a:rPr lang="en-US" b="1" dirty="0"/>
              <a:t>git checkout – </a:t>
            </a:r>
            <a:r>
              <a:rPr lang="en-US" i="1" dirty="0"/>
              <a:t>filename</a:t>
            </a:r>
          </a:p>
        </p:txBody>
      </p:sp>
    </p:spTree>
    <p:extLst>
      <p:ext uri="{BB962C8B-B14F-4D97-AF65-F5344CB8AC3E}">
        <p14:creationId xmlns:p14="http://schemas.microsoft.com/office/powerpoint/2010/main" val="1608663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2749B-EC2F-5C44-8BBD-813049A9F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to </a:t>
            </a:r>
            <a:r>
              <a:rPr lang="en-US" dirty="0" err="1"/>
              <a:t>github</a:t>
            </a:r>
            <a:r>
              <a:rPr lang="en-US" dirty="0"/>
              <a:t> via SSH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BF2F6-3B40-F740-B9BC-658A1636C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0200"/>
            <a:ext cx="10515600" cy="4576763"/>
          </a:xfrm>
        </p:spPr>
        <p:txBody>
          <a:bodyPr/>
          <a:lstStyle/>
          <a:p>
            <a:r>
              <a:rPr lang="en-US" dirty="0"/>
              <a:t>Naturally you use the website with a username and password</a:t>
            </a:r>
          </a:p>
          <a:p>
            <a:r>
              <a:rPr lang="en-US" dirty="0"/>
              <a:t>But to remotely access </a:t>
            </a:r>
            <a:r>
              <a:rPr lang="en-US" dirty="0" err="1"/>
              <a:t>github</a:t>
            </a:r>
            <a:r>
              <a:rPr lang="en-US" dirty="0"/>
              <a:t> repositories from the command line or tools such as fork, we need a secure mechanism to identify ourselves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See the link below; most of you will not have SSH keys yet so follow “</a:t>
            </a:r>
            <a:r>
              <a:rPr lang="en-US" sz="2400" i="1" dirty="0"/>
              <a:t>Generating a new SSH key and adding it to the </a:t>
            </a:r>
            <a:r>
              <a:rPr lang="en-US" sz="2400" i="1" dirty="0" err="1"/>
              <a:t>ssh</a:t>
            </a:r>
            <a:r>
              <a:rPr lang="en-US" sz="2400" i="1" dirty="0"/>
              <a:t>-agent</a:t>
            </a:r>
            <a:r>
              <a:rPr lang="en-US" dirty="0"/>
              <a:t>”</a:t>
            </a:r>
            <a:br>
              <a:rPr lang="en-US" dirty="0"/>
            </a:b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ssh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-keygen -t ed25519 -C </a:t>
            </a: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your_email@example.com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Press “ENTER” to get all of the defaults; creates files like:</a:t>
            </a:r>
            <a:br>
              <a:rPr lang="en-US" dirty="0"/>
            </a:br>
            <a:r>
              <a:rPr lang="en-US" b="1" dirty="0" err="1"/>
              <a:t>id</a:t>
            </a:r>
            <a:r>
              <a:rPr lang="en-US" dirty="0" err="1"/>
              <a:t>_</a:t>
            </a:r>
            <a:r>
              <a:rPr lang="en-US" b="1" dirty="0" err="1"/>
              <a:t>rsa</a:t>
            </a:r>
            <a:r>
              <a:rPr lang="en-US" dirty="0"/>
              <a:t> and </a:t>
            </a:r>
            <a:r>
              <a:rPr lang="en-US" b="1" dirty="0" err="1"/>
              <a:t>id_rsa.pub</a:t>
            </a:r>
            <a:r>
              <a:rPr lang="en-US" b="1" dirty="0"/>
              <a:t> </a:t>
            </a:r>
            <a:r>
              <a:rPr lang="en-US" dirty="0"/>
              <a:t>(or </a:t>
            </a:r>
            <a:r>
              <a:rPr lang="en-US" b="1" dirty="0"/>
              <a:t>id_ed25519.pub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4953B6-F351-0D47-AA59-F647E0FFCBCB}"/>
              </a:ext>
            </a:extLst>
          </p:cNvPr>
          <p:cNvSpPr txBox="1"/>
          <p:nvPr/>
        </p:nvSpPr>
        <p:spPr>
          <a:xfrm>
            <a:off x="0" y="6492875"/>
            <a:ext cx="71657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https://docs.github.com/en/github/authenticating-to-github/connecting-to-github-with-ssh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97250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1E26F-9A9D-0647-BF5D-9D37F323D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6342"/>
          </a:xfrm>
        </p:spPr>
        <p:txBody>
          <a:bodyPr/>
          <a:lstStyle/>
          <a:p>
            <a:r>
              <a:rPr lang="en-US" dirty="0"/>
              <a:t>Adding your key to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FF01B-9B3B-644F-86F3-356927CA9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5956"/>
            <a:ext cx="10515600" cy="4811007"/>
          </a:xfrm>
        </p:spPr>
        <p:txBody>
          <a:bodyPr/>
          <a:lstStyle/>
          <a:p>
            <a:r>
              <a:rPr lang="en-US" dirty="0"/>
              <a:t>Copy (</a:t>
            </a:r>
            <a:r>
              <a:rPr lang="en-US" dirty="0" err="1"/>
              <a:t>cmd</a:t>
            </a:r>
            <a:r>
              <a:rPr lang="en-US" dirty="0"/>
              <a:t>-C) contents of </a:t>
            </a:r>
            <a:r>
              <a:rPr lang="en-US" dirty="0" err="1"/>
              <a:t>id_rsa.pub</a:t>
            </a:r>
            <a:r>
              <a:rPr lang="en-US" dirty="0"/>
              <a:t> (or similar); at </a:t>
            </a:r>
            <a:r>
              <a:rPr lang="en-US" dirty="0" err="1"/>
              <a:t>github</a:t>
            </a:r>
            <a:r>
              <a:rPr lang="en-US" dirty="0"/>
              <a:t>:</a:t>
            </a:r>
          </a:p>
        </p:txBody>
      </p:sp>
      <p:pic>
        <p:nvPicPr>
          <p:cNvPr id="1026" name="Picture 2" descr="Settings icon in the user bar">
            <a:extLst>
              <a:ext uri="{FF2B5EF4-FFF2-40B4-BE49-F238E27FC236}">
                <a16:creationId xmlns:a16="http://schemas.microsoft.com/office/drawing/2014/main" id="{EA63DBA6-BA15-594B-A64D-CE504BB23B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734" y="2415822"/>
            <a:ext cx="1641632" cy="367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uthentication keys">
            <a:extLst>
              <a:ext uri="{FF2B5EF4-FFF2-40B4-BE49-F238E27FC236}">
                <a16:creationId xmlns:a16="http://schemas.microsoft.com/office/drawing/2014/main" id="{2097EBBA-061F-3245-833B-663EE4C0CA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378" y="2736995"/>
            <a:ext cx="2787118" cy="2105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SH Key button">
            <a:extLst>
              <a:ext uri="{FF2B5EF4-FFF2-40B4-BE49-F238E27FC236}">
                <a16:creationId xmlns:a16="http://schemas.microsoft.com/office/drawing/2014/main" id="{D20FC381-D9D7-714C-B975-E31FA6962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4765" y="2037084"/>
            <a:ext cx="6242230" cy="1399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key field">
            <a:extLst>
              <a:ext uri="{FF2B5EF4-FFF2-40B4-BE49-F238E27FC236}">
                <a16:creationId xmlns:a16="http://schemas.microsoft.com/office/drawing/2014/main" id="{C386F76E-EB5D-444F-9161-8B53337E97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714" y="3320810"/>
            <a:ext cx="5081411" cy="3537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1B0FB4-57EB-4B4C-B674-E05A31EE1365}"/>
              </a:ext>
            </a:extLst>
          </p:cNvPr>
          <p:cNvSpPr txBox="1"/>
          <p:nvPr/>
        </p:nvSpPr>
        <p:spPr>
          <a:xfrm>
            <a:off x="2903419" y="5807631"/>
            <a:ext cx="2853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Paste (</a:t>
            </a:r>
            <a:r>
              <a:rPr lang="en-US" sz="2400" dirty="0" err="1"/>
              <a:t>cmd</a:t>
            </a:r>
            <a:r>
              <a:rPr lang="en-US" sz="2400" dirty="0"/>
              <a:t>-V) here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AEB87D2-F6FB-1646-86F3-DB268DF32037}"/>
              </a:ext>
            </a:extLst>
          </p:cNvPr>
          <p:cNvCxnSpPr>
            <a:cxnSpLocks/>
          </p:cNvCxnSpPr>
          <p:nvPr/>
        </p:nvCxnSpPr>
        <p:spPr>
          <a:xfrm flipV="1">
            <a:off x="5757085" y="5486400"/>
            <a:ext cx="1380629" cy="690563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7F83A82-8820-A747-8908-15087D9D0A04}"/>
              </a:ext>
            </a:extLst>
          </p:cNvPr>
          <p:cNvCxnSpPr>
            <a:cxnSpLocks/>
          </p:cNvCxnSpPr>
          <p:nvPr/>
        </p:nvCxnSpPr>
        <p:spPr>
          <a:xfrm flipV="1">
            <a:off x="1225550" y="4721087"/>
            <a:ext cx="980937" cy="874889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980323B-89C5-8347-90E7-D7187F2AF36F}"/>
              </a:ext>
            </a:extLst>
          </p:cNvPr>
          <p:cNvCxnSpPr>
            <a:cxnSpLocks/>
          </p:cNvCxnSpPr>
          <p:nvPr/>
        </p:nvCxnSpPr>
        <p:spPr>
          <a:xfrm>
            <a:off x="8706678" y="2299550"/>
            <a:ext cx="1366944" cy="1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8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8615-B2BF-B647-936D-F3A8E97F2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startup sequence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A5CFBD-2B43-4549-9D78-6AE38DB33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0504"/>
            <a:ext cx="10515600" cy="4626459"/>
          </a:xfrm>
        </p:spPr>
        <p:txBody>
          <a:bodyPr/>
          <a:lstStyle/>
          <a:p>
            <a:r>
              <a:rPr lang="en-US" dirty="0"/>
              <a:t>Click on the invitation URL sent to you by instructor to create a repository, which creates repo at </a:t>
            </a:r>
            <a:r>
              <a:rPr lang="en-US" dirty="0" err="1"/>
              <a:t>github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https://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github.com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/USF-MSDS692/pipeline-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parrt</a:t>
            </a: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Get the URL from </a:t>
            </a:r>
            <a:r>
              <a:rPr lang="en-US" dirty="0" err="1"/>
              <a:t>github</a:t>
            </a:r>
            <a:r>
              <a:rPr lang="en-US" dirty="0"/>
              <a:t>, which looks similar to repo's </a:t>
            </a:r>
            <a:r>
              <a:rPr lang="en-US" dirty="0" err="1"/>
              <a:t>github</a:t>
            </a:r>
            <a:r>
              <a:rPr lang="en-US" dirty="0"/>
              <a:t> web page URL: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git@github.com:USF-MSDS692/pipeline-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parrt.git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Clone that (empty) repo onto your laptop from command line: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AA41E83-B70C-F94C-A469-4113E58ABD25}"/>
              </a:ext>
            </a:extLst>
          </p:cNvPr>
          <p:cNvCxnSpPr>
            <a:cxnSpLocks/>
          </p:cNvCxnSpPr>
          <p:nvPr/>
        </p:nvCxnSpPr>
        <p:spPr>
          <a:xfrm flipV="1">
            <a:off x="4596826" y="718363"/>
            <a:ext cx="3473748" cy="2157704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72FC816-CE30-714F-8667-4343C89FB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6826" y="5279"/>
            <a:ext cx="7595174" cy="713084"/>
          </a:xfrm>
          <a:prstGeom prst="rect">
            <a:avLst/>
          </a:prstGeom>
        </p:spPr>
      </p:pic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27819DBF-5E3F-6B43-854A-ED4CD5EB0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6253" y="4623594"/>
            <a:ext cx="10007506" cy="215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9484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C4872-BCA3-E748-950A-30FAB9F4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an initial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1A764-0471-F148-8B63-3AA3226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0443"/>
            <a:ext cx="9180444" cy="4616520"/>
          </a:xfrm>
        </p:spPr>
        <p:txBody>
          <a:bodyPr/>
          <a:lstStyle/>
          <a:p>
            <a:r>
              <a:rPr lang="en-US" dirty="0"/>
              <a:t>In the directory created during cloning, you will create and edit files associated with the repository</a:t>
            </a:r>
          </a:p>
          <a:p>
            <a:r>
              <a:rPr lang="en-US" dirty="0"/>
              <a:t>Let's download a starter kit file for this project; Click on </a:t>
            </a:r>
            <a:r>
              <a:rPr lang="en-US" b="1" dirty="0" err="1"/>
              <a:t>mycsv.py</a:t>
            </a:r>
            <a:r>
              <a:rPr lang="en-US" b="1" dirty="0"/>
              <a:t> </a:t>
            </a:r>
            <a:r>
              <a:rPr lang="en-US" dirty="0"/>
              <a:t>and then right click Raw and “Save as…” into your repo directory</a:t>
            </a:r>
            <a:r>
              <a:rPr lang="en-US" b="1" dirty="0"/>
              <a:t> pipeline-</a:t>
            </a:r>
            <a:r>
              <a:rPr lang="en-US" b="1" dirty="0" err="1"/>
              <a:t>parrt</a:t>
            </a:r>
            <a:endParaRPr 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417E16-BF5A-E04A-8F1A-7F1A3B1C452F}"/>
              </a:ext>
            </a:extLst>
          </p:cNvPr>
          <p:cNvSpPr txBox="1"/>
          <p:nvPr/>
        </p:nvSpPr>
        <p:spPr>
          <a:xfrm>
            <a:off x="0" y="6492875"/>
            <a:ext cx="59923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Starter kit: </a:t>
            </a:r>
            <a:r>
              <a:rPr lang="en-US" sz="1400" dirty="0">
                <a:hlinkClick r:id="rId2"/>
              </a:rPr>
              <a:t>https://github.com/parrt/msds692/tree/master/hw/code/pipeline</a:t>
            </a:r>
            <a:r>
              <a:rPr lang="en-US" sz="1400" dirty="0"/>
              <a:t> 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B3CA157-7D53-7F4A-AE2A-ECE71B3B4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2837" y="0"/>
            <a:ext cx="1769164" cy="3521478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EF4EC37-B141-1441-9EA9-9A4B48CA6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9226" y="3866219"/>
            <a:ext cx="9813867" cy="2156894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758E9F9-2E04-3D48-A22F-647F2D0F28B3}"/>
              </a:ext>
            </a:extLst>
          </p:cNvPr>
          <p:cNvCxnSpPr>
            <a:cxnSpLocks/>
          </p:cNvCxnSpPr>
          <p:nvPr/>
        </p:nvCxnSpPr>
        <p:spPr>
          <a:xfrm>
            <a:off x="8358809" y="3302817"/>
            <a:ext cx="0" cy="725556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447C8F8-9D52-0043-BEBC-36792E490FC0}"/>
              </a:ext>
            </a:extLst>
          </p:cNvPr>
          <p:cNvCxnSpPr>
            <a:cxnSpLocks/>
          </p:cNvCxnSpPr>
          <p:nvPr/>
        </p:nvCxnSpPr>
        <p:spPr>
          <a:xfrm>
            <a:off x="10147852" y="2544383"/>
            <a:ext cx="274985" cy="0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96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FBE7D-E439-0A47-8F0A-058710353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files to the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72F10-4B5B-674B-BEBC-DB40FCBD8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235"/>
            <a:ext cx="10515600" cy="4745728"/>
          </a:xfrm>
        </p:spPr>
        <p:txBody>
          <a:bodyPr/>
          <a:lstStyle/>
          <a:p>
            <a:r>
              <a:rPr lang="en-US" dirty="0"/>
              <a:t>git ignores files unless we tell ask it to pay attention; it's not enough just to put files into the repository directory</a:t>
            </a:r>
          </a:p>
          <a:p>
            <a:r>
              <a:rPr lang="en-US" dirty="0"/>
              <a:t>“</a:t>
            </a:r>
            <a:r>
              <a:rPr lang="en-US" b="1" dirty="0"/>
              <a:t>git add</a:t>
            </a:r>
            <a:r>
              <a:rPr lang="en-US" dirty="0"/>
              <a:t>” the files of interest so git knows to manage them</a:t>
            </a:r>
          </a:p>
          <a:p>
            <a:r>
              <a:rPr lang="en-US" dirty="0"/>
              <a:t>Check status; git now sees files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AA2CF273-C35A-A14A-9CC5-E51C48E6B9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370" y="3428999"/>
            <a:ext cx="7190802" cy="2932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814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F201-0681-B34A-8F5D-84AB5AE6F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a transaction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9B73F-1B8F-EB41-9400-109A036D3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809"/>
            <a:ext cx="9359348" cy="4992066"/>
          </a:xfrm>
        </p:spPr>
        <p:txBody>
          <a:bodyPr>
            <a:normAutofit/>
          </a:bodyPr>
          <a:lstStyle/>
          <a:p>
            <a:r>
              <a:rPr lang="en-US" dirty="0"/>
              <a:t>Commit tells git to take a snapshot and record it in its log of changes</a:t>
            </a:r>
          </a:p>
          <a:p>
            <a:r>
              <a:rPr lang="en-US" dirty="0"/>
              <a:t>Additions, deletions, </a:t>
            </a:r>
            <a:r>
              <a:rPr lang="en-US" dirty="0" err="1"/>
              <a:t>renamings</a:t>
            </a:r>
            <a:r>
              <a:rPr lang="en-US" dirty="0"/>
              <a:t> are all considered (reversible) changes</a:t>
            </a:r>
          </a:p>
          <a:p>
            <a:r>
              <a:rPr lang="en-US" dirty="0"/>
              <a:t>Use a decent commit message and </a:t>
            </a:r>
            <a:r>
              <a:rPr lang="en-US" b="1" dirty="0"/>
              <a:t>don't forget </a:t>
            </a:r>
            <a:r>
              <a:rPr lang="en-US" dirty="0"/>
              <a:t>the "</a:t>
            </a:r>
            <a:r>
              <a:rPr lang="en-US" b="1" dirty="0"/>
              <a:t>-a</a:t>
            </a:r>
            <a:r>
              <a:rPr lang="en-US" dirty="0"/>
              <a:t>" argument which means "</a:t>
            </a:r>
            <a:r>
              <a:rPr lang="en-US" i="1" dirty="0"/>
              <a:t>do what this command should do by default</a:t>
            </a:r>
            <a:r>
              <a:rPr lang="en-US" dirty="0"/>
              <a:t>"</a:t>
            </a:r>
          </a:p>
          <a:p>
            <a:endParaRPr lang="en-US" dirty="0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7610AEC4-AB42-2641-8A31-A96AC6CD73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35" y="4607752"/>
            <a:ext cx="10302960" cy="1498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460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EC306-2C3C-BF40-90CC-3F3E33FE0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8301"/>
          </a:xfrm>
        </p:spPr>
        <p:txBody>
          <a:bodyPr/>
          <a:lstStyle/>
          <a:p>
            <a:r>
              <a:rPr lang="en-US" dirty="0"/>
              <a:t>The fork GUI 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3D90E-5BB7-B940-A31A-CDA569E89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598068"/>
            <a:ext cx="4121426" cy="4578895"/>
          </a:xfrm>
        </p:spPr>
        <p:txBody>
          <a:bodyPr>
            <a:normAutofit/>
          </a:bodyPr>
          <a:lstStyle/>
          <a:p>
            <a:r>
              <a:rPr lang="en-US" dirty="0"/>
              <a:t>There is only one commit but you can see the commit message and the files involved in the transaction</a:t>
            </a:r>
          </a:p>
          <a:p>
            <a:r>
              <a:rPr lang="en-US" dirty="0"/>
              <a:t>You can also see the </a:t>
            </a:r>
            <a:r>
              <a:rPr lang="en-US" b="1" dirty="0"/>
              <a:t>origin</a:t>
            </a:r>
            <a:r>
              <a:rPr lang="en-US" dirty="0"/>
              <a:t> remote repository is connected because it's listed in the left gutter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6F58C22-76C3-FB4B-8B89-E68231E38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8530" y="1598068"/>
            <a:ext cx="7053470" cy="45075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400E0F-4D64-4341-B207-EDA7F3CDAF26}"/>
              </a:ext>
            </a:extLst>
          </p:cNvPr>
          <p:cNvSpPr txBox="1"/>
          <p:nvPr/>
        </p:nvSpPr>
        <p:spPr>
          <a:xfrm>
            <a:off x="0" y="6516939"/>
            <a:ext cx="4339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Download fork here: </a:t>
            </a:r>
            <a:r>
              <a:rPr lang="en-US" dirty="0">
                <a:hlinkClick r:id="rId3"/>
              </a:rPr>
              <a:t>https://git-fork.com/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6C71C53-6B8C-624B-A71C-897C0D000D18}"/>
              </a:ext>
            </a:extLst>
          </p:cNvPr>
          <p:cNvCxnSpPr>
            <a:cxnSpLocks/>
          </p:cNvCxnSpPr>
          <p:nvPr/>
        </p:nvCxnSpPr>
        <p:spPr>
          <a:xfrm flipV="1">
            <a:off x="3458817" y="3826530"/>
            <a:ext cx="1835428" cy="785227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366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071C9A9-4F9F-AE47-AED5-722098CA4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812" y="3438355"/>
            <a:ext cx="8822667" cy="26642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0A1B2A-E2CA-2241-9348-A01037C2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to </a:t>
            </a:r>
            <a:r>
              <a:rPr lang="en-US" dirty="0" err="1"/>
              <a:t>github</a:t>
            </a:r>
            <a:r>
              <a:rPr lang="en-US" dirty="0"/>
              <a:t> to mirror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062E2-64F7-7B44-9205-753D68ED0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809"/>
            <a:ext cx="10515600" cy="4676154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does not know about your changes unless</a:t>
            </a:r>
            <a:br>
              <a:rPr lang="en-US" dirty="0"/>
            </a:br>
            <a:r>
              <a:rPr lang="en-US" dirty="0"/>
              <a:t>you explicitly push after committing</a:t>
            </a:r>
          </a:p>
          <a:p>
            <a:pPr lvl="1"/>
            <a:r>
              <a:rPr lang="en-US" dirty="0"/>
              <a:t>We're ignoring branches but we need to know what the main branch is called; it's either master or main (</a:t>
            </a:r>
            <a:r>
              <a:rPr lang="en-US" b="1" dirty="0"/>
              <a:t>master</a:t>
            </a:r>
            <a:r>
              <a:rPr lang="en-US" dirty="0"/>
              <a:t> is the legacy name)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97ADA0-6F3C-354E-A336-DCEE2056B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8988" y="26444"/>
            <a:ext cx="2894748" cy="218998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0560F83-6889-7741-9440-6B522AEE9117}"/>
              </a:ext>
            </a:extLst>
          </p:cNvPr>
          <p:cNvSpPr/>
          <p:nvPr/>
        </p:nvSpPr>
        <p:spPr>
          <a:xfrm>
            <a:off x="8994912" y="3429000"/>
            <a:ext cx="821985" cy="287921"/>
          </a:xfrm>
          <a:prstGeom prst="rect">
            <a:avLst/>
          </a:prstGeom>
          <a:solidFill>
            <a:srgbClr val="E8E8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67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9BA0A-881A-F943-A777-0550AC7EE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5272-7A4F-6B4B-9F65-4933DBE93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Git is a version control system that tracks changes to files and directories within a repository</a:t>
            </a:r>
          </a:p>
          <a:p>
            <a:r>
              <a:rPr lang="en-US" dirty="0"/>
              <a:t>A repository is just a directory subtree containing files and, optionally, directories that we tell git to treat as a repository</a:t>
            </a:r>
          </a:p>
          <a:p>
            <a:r>
              <a:rPr lang="en-US" dirty="0"/>
              <a:t>Git allows multiple people to operate on two different copies of the repository without getting confused or losing changes</a:t>
            </a:r>
          </a:p>
          <a:p>
            <a:r>
              <a:rPr lang="en-US" dirty="0"/>
              <a:t>Workers push/pull changes from a repo on one machine to a repo on a collaborator’s machine</a:t>
            </a:r>
          </a:p>
          <a:p>
            <a:r>
              <a:rPr lang="en-US" dirty="0"/>
              <a:t>Git is a program that runs on your laptop</a:t>
            </a:r>
          </a:p>
        </p:txBody>
      </p:sp>
    </p:spTree>
    <p:extLst>
      <p:ext uri="{BB962C8B-B14F-4D97-AF65-F5344CB8AC3E}">
        <p14:creationId xmlns:p14="http://schemas.microsoft.com/office/powerpoint/2010/main" val="3493931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1B2A-E2CA-2241-9348-A01037C2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</a:t>
            </a:r>
            <a:r>
              <a:rPr lang="en-US" dirty="0" err="1"/>
              <a:t>github</a:t>
            </a:r>
            <a:r>
              <a:rPr lang="en-US" dirty="0"/>
              <a:t> webpage for your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062E2-64F7-7B44-9205-753D68ED0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809"/>
            <a:ext cx="10515600" cy="4676154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repo page should show your new file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97ADA0-6F3C-354E-A336-DCEE2056B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8988" y="26444"/>
            <a:ext cx="2894748" cy="2189981"/>
          </a:xfrm>
          <a:prstGeom prst="rect">
            <a:avLst/>
          </a:prstGeom>
        </p:spPr>
      </p:pic>
      <p:pic>
        <p:nvPicPr>
          <p:cNvPr id="15" name="Picture 1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FAB7252-495C-BB4C-AFD6-E7FB7E7EC0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311" y="3157270"/>
            <a:ext cx="8753378" cy="192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904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6E176-5B58-BF45-A840-BC38ECA12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add/commit sequence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D366C-0374-2141-A0B7-54EB1FEB1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Clone repo from </a:t>
            </a:r>
            <a:r>
              <a:rPr lang="en-US" dirty="0" err="1"/>
              <a:t>github</a:t>
            </a:r>
            <a:r>
              <a:rPr lang="en-US" dirty="0"/>
              <a:t> to a directory with same name on laptop</a:t>
            </a:r>
          </a:p>
          <a:p>
            <a:r>
              <a:rPr lang="en-US" dirty="0"/>
              <a:t>Copy or create files in repository directory</a:t>
            </a:r>
          </a:p>
          <a:p>
            <a:r>
              <a:rPr lang="en-US" dirty="0"/>
              <a:t>Add those files</a:t>
            </a:r>
          </a:p>
          <a:p>
            <a:r>
              <a:rPr lang="en-US" dirty="0"/>
              <a:t>Commit those changes (add/edit/delete are all changes)</a:t>
            </a:r>
          </a:p>
          <a:p>
            <a:r>
              <a:rPr lang="en-US" dirty="0"/>
              <a:t>Push back to the origin (</a:t>
            </a:r>
            <a:r>
              <a:rPr lang="en-US" dirty="0" err="1"/>
              <a:t>github.com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032391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52470-8174-6544-B04C-D37DD7D60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edits, mirroring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62CCD-D863-314E-8CD1-19613C4D1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During the normal course of software development, you will edit files and then commit these changes, pushing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Here, I'm</a:t>
            </a:r>
            <a:br>
              <a:rPr lang="en-US" dirty="0"/>
            </a:br>
            <a:r>
              <a:rPr lang="en-US" dirty="0"/>
              <a:t>editing an</a:t>
            </a:r>
            <a:br>
              <a:rPr lang="en-US" dirty="0"/>
            </a:br>
            <a:r>
              <a:rPr lang="en-US" dirty="0"/>
              <a:t>Python file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0FAA1CD-740B-1445-8414-6575B77A65DE}"/>
              </a:ext>
            </a:extLst>
          </p:cNvPr>
          <p:cNvCxnSpPr>
            <a:cxnSpLocks/>
          </p:cNvCxnSpPr>
          <p:nvPr/>
        </p:nvCxnSpPr>
        <p:spPr>
          <a:xfrm flipV="1">
            <a:off x="2241755" y="2930013"/>
            <a:ext cx="1120877" cy="304800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E4CED6E-379F-CF42-A468-4FA808CBF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7367" y="2746433"/>
            <a:ext cx="7841698" cy="356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513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3A2E6-8AE4-B743-8585-21F1B41E1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in changes from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981A4-C638-4445-B5B0-8779E56A8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03774" cy="4351338"/>
          </a:xfrm>
        </p:spPr>
        <p:txBody>
          <a:bodyPr/>
          <a:lstStyle/>
          <a:p>
            <a:r>
              <a:rPr lang="en-US" dirty="0"/>
              <a:t>If there are changes pushed to </a:t>
            </a:r>
            <a:r>
              <a:rPr lang="en-US" dirty="0" err="1"/>
              <a:t>github</a:t>
            </a:r>
            <a:r>
              <a:rPr lang="en-US" dirty="0"/>
              <a:t> that you do not have in your laptop copy, you must pull in those changes with:</a:t>
            </a:r>
            <a:br>
              <a:rPr lang="en-US" dirty="0"/>
            </a:br>
            <a:r>
              <a:rPr lang="en-US" b="1" dirty="0"/>
              <a:t>git pull origin main</a:t>
            </a:r>
            <a:r>
              <a:rPr lang="en-US" dirty="0"/>
              <a:t> (or just </a:t>
            </a:r>
            <a:r>
              <a:rPr lang="en-US" b="1" dirty="0"/>
              <a:t>git pull</a:t>
            </a:r>
            <a:r>
              <a:rPr lang="en-US" dirty="0"/>
              <a:t>)</a:t>
            </a:r>
            <a:endParaRPr lang="en-US" b="1" dirty="0"/>
          </a:p>
          <a:p>
            <a:r>
              <a:rPr lang="en-US" dirty="0"/>
              <a:t>This happens when I have cloned and added grading results to your repository and pushed them back, or you are working with a partner on a project; both of you push/pull via same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E093C8-5B7C-3C45-AADB-06CF3F9FC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706" y="1844226"/>
            <a:ext cx="4189552" cy="316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82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3FB75-4C19-8C48-96FB-AE87377A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Miscellaneous but useful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8A2DA-D8F6-E743-A33B-70D058955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git rm </a:t>
            </a:r>
            <a:r>
              <a:rPr lang="en-US" i="1" dirty="0"/>
              <a:t>filename</a:t>
            </a:r>
            <a:br>
              <a:rPr lang="en-US" i="1" dirty="0"/>
            </a:br>
            <a:r>
              <a:rPr lang="en-US" dirty="0"/>
              <a:t>Remove a file from the directory and from git repo tracking</a:t>
            </a:r>
            <a:endParaRPr lang="en-US" i="1" dirty="0"/>
          </a:p>
          <a:p>
            <a:r>
              <a:rPr lang="en-US" b="1" dirty="0"/>
              <a:t>git mv </a:t>
            </a:r>
            <a:r>
              <a:rPr lang="en-US" i="1" dirty="0" err="1"/>
              <a:t>from_filename</a:t>
            </a:r>
            <a:r>
              <a:rPr lang="en-US" i="1" dirty="0"/>
              <a:t> </a:t>
            </a:r>
            <a:r>
              <a:rPr lang="en-US" i="1" dirty="0" err="1"/>
              <a:t>to_filename</a:t>
            </a:r>
            <a:br>
              <a:rPr lang="en-US" i="1" dirty="0"/>
            </a:br>
            <a:r>
              <a:rPr lang="en-US" dirty="0"/>
              <a:t>Rename a file or directory managed by git</a:t>
            </a:r>
            <a:endParaRPr lang="en-US" i="1" dirty="0"/>
          </a:p>
          <a:p>
            <a:r>
              <a:rPr lang="en-US" b="1" dirty="0"/>
              <a:t>git reset --hard HEAD</a:t>
            </a:r>
            <a:br>
              <a:rPr lang="en-US" b="1" dirty="0"/>
            </a:br>
            <a:r>
              <a:rPr lang="en-US" dirty="0"/>
              <a:t>Wipe out any changes you've made to managed files, resetting the repository to the most recent commit</a:t>
            </a:r>
            <a:endParaRPr lang="en-US" b="1" dirty="0"/>
          </a:p>
          <a:p>
            <a:r>
              <a:rPr lang="en-US" b="1" dirty="0"/>
              <a:t>git checkout -- </a:t>
            </a:r>
            <a:r>
              <a:rPr lang="en-US" i="1" dirty="0"/>
              <a:t>filename</a:t>
            </a:r>
            <a:br>
              <a:rPr lang="en-US" i="1" dirty="0"/>
            </a:br>
            <a:r>
              <a:rPr lang="en-US" dirty="0"/>
              <a:t>Undo changes made to a single file managed by git, resetting to the state of that file at the most recent commit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2197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2FD6B-FCED-8646-8B4A-71C893513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username/email the first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597B0-4B6B-2944-8E19-7FAAAFC38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first time you try to push something back to </a:t>
            </a:r>
            <a:r>
              <a:rPr lang="en-US" dirty="0" err="1"/>
              <a:t>github</a:t>
            </a:r>
            <a:r>
              <a:rPr lang="en-US" dirty="0"/>
              <a:t>, I think the use of </a:t>
            </a:r>
            <a:r>
              <a:rPr lang="en-US" b="1" dirty="0"/>
              <a:t>git</a:t>
            </a:r>
            <a:r>
              <a:rPr lang="en-US" dirty="0"/>
              <a:t> from the command line will ask you to configure your name and email address using the "</a:t>
            </a:r>
            <a:r>
              <a:rPr lang="en-US" b="1" dirty="0"/>
              <a:t>git config</a:t>
            </a:r>
            <a:r>
              <a:rPr lang="en-US" dirty="0"/>
              <a:t>" command with a bunch of options</a:t>
            </a:r>
          </a:p>
          <a:p>
            <a:r>
              <a:rPr lang="en-US" dirty="0"/>
              <a:t>Or, it looks like you can do this from </a:t>
            </a:r>
            <a:r>
              <a:rPr lang="en-US" dirty="0" err="1"/>
              <a:t>github's</a:t>
            </a:r>
            <a:r>
              <a:rPr lang="en-US" dirty="0"/>
              <a:t> webpages; see </a:t>
            </a:r>
            <a:r>
              <a:rPr lang="en-US" dirty="0">
                <a:hlinkClick r:id="rId2"/>
              </a:rPr>
              <a:t>https://docs.github.com/en/github/setting-up-and-managing-your-github-user-account/managing-email-preferences/setting-your-commit-email-address</a:t>
            </a:r>
            <a:endParaRPr lang="en-US" dirty="0"/>
          </a:p>
          <a:p>
            <a:r>
              <a:rPr lang="en-US" dirty="0"/>
              <a:t>That might be easier because the command line will ask you to use </a:t>
            </a:r>
            <a:r>
              <a:rPr lang="en-US" b="1" dirty="0"/>
              <a:t>vi</a:t>
            </a:r>
            <a:r>
              <a:rPr lang="en-US" dirty="0"/>
              <a:t> or some other editor you are unfamiliar with</a:t>
            </a:r>
          </a:p>
        </p:txBody>
      </p:sp>
    </p:spTree>
    <p:extLst>
      <p:ext uri="{BB962C8B-B14F-4D97-AF65-F5344CB8AC3E}">
        <p14:creationId xmlns:p14="http://schemas.microsoft.com/office/powerpoint/2010/main" val="21306157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34DFA-4BC4-334C-9D50-C7A30DCCD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Warnings and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B8F11-B4A6-F54A-AB1C-D397BAC26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91684" cy="4351338"/>
          </a:xfrm>
        </p:spPr>
        <p:txBody>
          <a:bodyPr/>
          <a:lstStyle/>
          <a:p>
            <a:r>
              <a:rPr lang="en-US" b="1" dirty="0"/>
              <a:t>git</a:t>
            </a:r>
            <a:r>
              <a:rPr lang="en-US" dirty="0"/>
              <a:t> is ridiculously complicated and has a terrible interface in my opinion so proceed with caution, but it is the most commonly used!</a:t>
            </a:r>
          </a:p>
          <a:p>
            <a:r>
              <a:rPr lang="en-US" dirty="0"/>
              <a:t>I recommend sticking with a few commands: clone/add/commit/push/pull/rm/mv</a:t>
            </a:r>
          </a:p>
          <a:p>
            <a:r>
              <a:rPr lang="en-US" dirty="0"/>
              <a:t>Do NOT do branching/merging until you are much more comfortable with git and version control systems</a:t>
            </a:r>
          </a:p>
          <a:p>
            <a:r>
              <a:rPr lang="en-US" dirty="0"/>
              <a:t>Anything beyond these simple commands, I avoid or use very carefully after reading the manual</a:t>
            </a:r>
          </a:p>
        </p:txBody>
      </p:sp>
    </p:spTree>
    <p:extLst>
      <p:ext uri="{BB962C8B-B14F-4D97-AF65-F5344CB8AC3E}">
        <p14:creationId xmlns:p14="http://schemas.microsoft.com/office/powerpoint/2010/main" val="10608474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4CF92-BBE0-6442-B95D-AC4DBA2E5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87E4E-1FC1-D34D-9F44-51D4FB31C8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0322"/>
            <a:ext cx="10515600" cy="459664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Repo should be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https://github.com/</a:t>
            </a:r>
            <a:r>
              <a:rPr lang="en-US" b="1" dirty="0"/>
              <a:t>USF-MSDS692</a:t>
            </a:r>
            <a:r>
              <a:rPr lang="en-US" dirty="0"/>
              <a:t>/pipeline-</a:t>
            </a:r>
            <a:r>
              <a:rPr lang="en-US" dirty="0" err="1"/>
              <a:t>youruser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NOT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https://github.com/</a:t>
            </a:r>
            <a:r>
              <a:rPr lang="en-US" b="1" dirty="0"/>
              <a:t>youruser</a:t>
            </a:r>
            <a:r>
              <a:rPr lang="en-US" dirty="0"/>
              <a:t>/pipeline-youruser</a:t>
            </a:r>
          </a:p>
          <a:p>
            <a:endParaRPr lang="en-US" dirty="0"/>
          </a:p>
          <a:p>
            <a:r>
              <a:rPr lang="en-US" dirty="0"/>
              <a:t>Don’t change your </a:t>
            </a:r>
            <a:r>
              <a:rPr lang="en-US" dirty="0" err="1"/>
              <a:t>github</a:t>
            </a:r>
            <a:r>
              <a:rPr lang="en-US" dirty="0"/>
              <a:t> username and expect me to notice</a:t>
            </a:r>
          </a:p>
          <a:p>
            <a:r>
              <a:rPr lang="en-US" dirty="0" err="1"/>
              <a:t>Github</a:t>
            </a:r>
            <a:r>
              <a:rPr lang="en-US" dirty="0"/>
              <a:t> is not a homework submission mechanism; you should be using it from the start of the project:</a:t>
            </a:r>
          </a:p>
          <a:p>
            <a:pPr lvl="1"/>
            <a:r>
              <a:rPr lang="en-US" dirty="0"/>
              <a:t>Clone and add your initial files to get started</a:t>
            </a:r>
          </a:p>
          <a:p>
            <a:pPr lvl="1"/>
            <a:r>
              <a:rPr lang="en-US" dirty="0"/>
              <a:t>As you finish a logical chunk of work, commit and push to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0093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8D6F6-4459-E446-B0DF-B3FE37DA7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more 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9B92F-1D89-044A-A7DF-1B758A6AA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9548" cy="4351338"/>
          </a:xfrm>
        </p:spPr>
        <p:txBody>
          <a:bodyPr/>
          <a:lstStyle/>
          <a:p>
            <a:r>
              <a:rPr lang="en-US" dirty="0"/>
              <a:t>Don’t use the </a:t>
            </a:r>
            <a:r>
              <a:rPr lang="en-US" dirty="0" err="1"/>
              <a:t>github</a:t>
            </a:r>
            <a:r>
              <a:rPr lang="en-US" dirty="0"/>
              <a:t> website to add/change, at least until you have more experience; too easy to get out of sync with your laptop</a:t>
            </a:r>
          </a:p>
          <a:p>
            <a:r>
              <a:rPr lang="en-US" dirty="0"/>
              <a:t>Make sure that the </a:t>
            </a:r>
            <a:r>
              <a:rPr lang="en-US" dirty="0" err="1"/>
              <a:t>github</a:t>
            </a:r>
            <a:r>
              <a:rPr lang="en-US" dirty="0"/>
              <a:t> website reflects the contents of your laptop repository at the project due date</a:t>
            </a:r>
          </a:p>
          <a:p>
            <a:r>
              <a:rPr lang="en-US" dirty="0"/>
              <a:t>Don’t put your project X code into the repository for Y; each project has its own repository</a:t>
            </a:r>
          </a:p>
          <a:p>
            <a:r>
              <a:rPr lang="en-US" dirty="0"/>
              <a:t>Don’t create random subdirectories in your repository; for our purposes, you will be creating all files in the root of your repository directory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579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1AE4B-AD60-C344-9EA3-E50A5936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github.com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990A0-5CA1-6C4C-BFEB-B66A7B065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970"/>
            <a:ext cx="6058711" cy="4951379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Github.com</a:t>
            </a:r>
            <a:r>
              <a:rPr lang="en-US" dirty="0"/>
              <a:t> is a website that hosts</a:t>
            </a:r>
            <a:br>
              <a:rPr lang="en-US" dirty="0"/>
            </a:br>
            <a:r>
              <a:rPr lang="en-US" dirty="0"/>
              <a:t>repositories, making collaboration</a:t>
            </a:r>
            <a:br>
              <a:rPr lang="en-US" dirty="0"/>
            </a:br>
            <a:r>
              <a:rPr lang="en-US" dirty="0"/>
              <a:t>much easier</a:t>
            </a:r>
          </a:p>
          <a:p>
            <a:pPr lvl="1"/>
            <a:r>
              <a:rPr lang="en-US" dirty="0"/>
              <a:t>A web interface to your repo files</a:t>
            </a:r>
          </a:p>
          <a:p>
            <a:pPr lvl="1"/>
            <a:r>
              <a:rPr lang="en-US" dirty="0">
                <a:solidFill>
                  <a:srgbClr val="E4754F"/>
                </a:solidFill>
              </a:rPr>
              <a:t>A free backup!</a:t>
            </a:r>
          </a:p>
          <a:p>
            <a:r>
              <a:rPr lang="en-US" dirty="0"/>
              <a:t>Note: git != </a:t>
            </a:r>
            <a:r>
              <a:rPr lang="en-US" dirty="0" err="1"/>
              <a:t>github.com</a:t>
            </a:r>
            <a:endParaRPr lang="en-US" dirty="0"/>
          </a:p>
          <a:p>
            <a:pPr lvl="1"/>
            <a:r>
              <a:rPr lang="en-US" dirty="0"/>
              <a:t>git is program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is a web site/server</a:t>
            </a:r>
          </a:p>
          <a:p>
            <a:r>
              <a:rPr lang="en-US" dirty="0"/>
              <a:t>For our purposes, we’ll</a:t>
            </a:r>
            <a:br>
              <a:rPr lang="en-US" dirty="0"/>
            </a:br>
            <a:r>
              <a:rPr lang="en-US" dirty="0"/>
              <a:t>ignore the advanced</a:t>
            </a:r>
            <a:br>
              <a:rPr lang="en-US" dirty="0"/>
            </a:br>
            <a:r>
              <a:rPr lang="en-US" dirty="0"/>
              <a:t>capabilities, such as</a:t>
            </a:r>
            <a:br>
              <a:rPr lang="en-US" dirty="0"/>
            </a:br>
            <a:r>
              <a:rPr lang="en-US" dirty="0"/>
              <a:t>branching and merging</a:t>
            </a:r>
            <a:br>
              <a:rPr lang="en-US" dirty="0"/>
            </a:br>
            <a:r>
              <a:rPr lang="en-US" dirty="0"/>
              <a:t>(master/main/...)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82D10-9803-424A-8993-96FE82FE0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660" y="680935"/>
            <a:ext cx="6866258" cy="51945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F5BE0A-F050-C148-A9E0-BA64F9C6CC06}"/>
              </a:ext>
            </a:extLst>
          </p:cNvPr>
          <p:cNvSpPr txBox="1"/>
          <p:nvPr/>
        </p:nvSpPr>
        <p:spPr>
          <a:xfrm>
            <a:off x="50260" y="6488668"/>
            <a:ext cx="324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3"/>
              </a:rPr>
              <a:t>github learning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7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F2C9A-F5E9-1F46-B10C-9D9585B7E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F3E9A-A091-4C41-ACB7-DCD76B9AD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commercial developer uses version control at work</a:t>
            </a:r>
          </a:p>
          <a:p>
            <a:r>
              <a:rPr lang="en-US" dirty="0"/>
              <a:t>Every company you encounter uses it</a:t>
            </a:r>
          </a:p>
          <a:p>
            <a:r>
              <a:rPr lang="en-US" dirty="0"/>
              <a:t>For that reason alone, you need to learn version control to be functional in a commercial setting, such as your practicum</a:t>
            </a:r>
          </a:p>
          <a:p>
            <a:r>
              <a:rPr lang="en-US" dirty="0"/>
              <a:t>In this class and future classes, you will also use version control to submit your work</a:t>
            </a:r>
          </a:p>
        </p:txBody>
      </p:sp>
    </p:spTree>
    <p:extLst>
      <p:ext uri="{BB962C8B-B14F-4D97-AF65-F5344CB8AC3E}">
        <p14:creationId xmlns:p14="http://schemas.microsoft.com/office/powerpoint/2010/main" val="4265086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3B5DF-330F-2645-9FFF-CF01A279C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analogy to backup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FDCA3-D748-3140-B93A-DAB004736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930"/>
            <a:ext cx="10515600" cy="494905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If your laptop is stolen, we will be sympathetic but not excuse missing projects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doubles as a backup</a:t>
            </a:r>
          </a:p>
          <a:p>
            <a:pPr lvl="1"/>
            <a:r>
              <a:rPr lang="en-US" dirty="0"/>
              <a:t>but I recommend you also get </a:t>
            </a:r>
            <a:r>
              <a:rPr lang="en-US" dirty="0">
                <a:hlinkClick r:id="rId2"/>
              </a:rPr>
              <a:t>backblaze</a:t>
            </a:r>
            <a:r>
              <a:rPr lang="en-US" dirty="0"/>
              <a:t> to keep off-site backups of your disk</a:t>
            </a:r>
          </a:p>
          <a:p>
            <a:r>
              <a:rPr lang="en-US" dirty="0"/>
              <a:t>Personally, I also have a local </a:t>
            </a:r>
            <a:r>
              <a:rPr lang="en-US" dirty="0" err="1"/>
              <a:t>Timemachine</a:t>
            </a:r>
            <a:r>
              <a:rPr lang="en-US" dirty="0"/>
              <a:t> OS X backup drive sitting next to my computer that takes a snapshot every hour</a:t>
            </a:r>
          </a:p>
          <a:p>
            <a:r>
              <a:rPr lang="en-US" dirty="0"/>
              <a:t>Using this multi-tiered backup strategy is a good way to think about how programmers use version control</a:t>
            </a:r>
          </a:p>
          <a:p>
            <a:pPr lvl="1"/>
            <a:r>
              <a:rPr lang="en-US" dirty="0"/>
              <a:t>git is kind of like Time Machine, a local backup (that tracks changes)</a:t>
            </a:r>
          </a:p>
          <a:p>
            <a:pPr lvl="1"/>
            <a:r>
              <a:rPr lang="en-US" dirty="0" err="1"/>
              <a:t>github.com</a:t>
            </a:r>
            <a:r>
              <a:rPr lang="en-US" dirty="0"/>
              <a:t> is kind of like the off-site </a:t>
            </a:r>
            <a:r>
              <a:rPr lang="en-US" dirty="0" err="1"/>
              <a:t>backblaze</a:t>
            </a:r>
            <a:r>
              <a:rPr lang="en-US" dirty="0"/>
              <a:t> cloud-based backup </a:t>
            </a:r>
          </a:p>
          <a:p>
            <a:r>
              <a:rPr lang="en-US" dirty="0"/>
              <a:t>A difference between git and a backup system is that we tell git </a:t>
            </a:r>
            <a:r>
              <a:rPr lang="en-US" b="1" dirty="0"/>
              <a:t>when</a:t>
            </a:r>
            <a:r>
              <a:rPr lang="en-US" dirty="0"/>
              <a:t> to take a snapshot</a:t>
            </a:r>
          </a:p>
          <a:p>
            <a:r>
              <a:rPr lang="en-US" dirty="0"/>
              <a:t>Each snapshot should be a logical chunk of work done to your files</a:t>
            </a:r>
          </a:p>
        </p:txBody>
      </p:sp>
    </p:spTree>
    <p:extLst>
      <p:ext uri="{BB962C8B-B14F-4D97-AF65-F5344CB8AC3E}">
        <p14:creationId xmlns:p14="http://schemas.microsoft.com/office/powerpoint/2010/main" val="1476562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2DA88-28C2-864D-801A-C9C3E1638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Repositories (Repos)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97BF2-90B6-9A4E-A5FF-F74DD8A21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Not only do we have to tell git </a:t>
            </a:r>
            <a:r>
              <a:rPr lang="en-US" b="1" dirty="0"/>
              <a:t>when</a:t>
            </a:r>
            <a:r>
              <a:rPr lang="en-US" dirty="0"/>
              <a:t> to take a snapshot, we also tell it </a:t>
            </a:r>
            <a:r>
              <a:rPr lang="en-US" b="1" dirty="0"/>
              <a:t>which</a:t>
            </a:r>
            <a:r>
              <a:rPr lang="en-US" dirty="0"/>
              <a:t> files to pay attention to (in the repo directory)</a:t>
            </a:r>
          </a:p>
          <a:p>
            <a:r>
              <a:rPr lang="en-US" dirty="0"/>
              <a:t>The set of files to track is called a </a:t>
            </a:r>
            <a:r>
              <a:rPr lang="en-US" i="1" dirty="0"/>
              <a:t>repository</a:t>
            </a:r>
            <a:r>
              <a:rPr lang="en-US" dirty="0"/>
              <a:t> and at any given time, my computer has lots and lots of these repositories</a:t>
            </a:r>
          </a:p>
          <a:p>
            <a:r>
              <a:rPr lang="en-US" dirty="0"/>
              <a:t>All files associated with a repo sit somewhere in or below a directory</a:t>
            </a:r>
          </a:p>
          <a:p>
            <a:r>
              <a:rPr lang="en-US" dirty="0"/>
              <a:t>Each project you work on will be in a separate directory/repo</a:t>
            </a:r>
          </a:p>
          <a:p>
            <a:r>
              <a:rPr lang="en-US" dirty="0"/>
              <a:t>A git repository instance is just a directory but it also has a </a:t>
            </a:r>
            <a:r>
              <a:rPr lang="en-US" b="1" dirty="0"/>
              <a:t>.git</a:t>
            </a:r>
            <a:r>
              <a:rPr lang="en-US" dirty="0"/>
              <a:t> (hidden) subdirectory, with a database of all changes</a:t>
            </a:r>
          </a:p>
          <a:p>
            <a:r>
              <a:rPr lang="en-US" dirty="0"/>
              <a:t>To remove a repo, just </a:t>
            </a:r>
            <a:r>
              <a:rPr lang="en-US" b="1" dirty="0"/>
              <a:t>rm</a:t>
            </a:r>
            <a:r>
              <a:rPr lang="en-US" dirty="0"/>
              <a:t> the whole repo directory; there is no central server to notify (this would not delete repo from </a:t>
            </a:r>
            <a:r>
              <a:rPr lang="en-US" dirty="0" err="1"/>
              <a:t>github.com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6116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61A1-72E7-1C4A-9D67-88A6088E9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Committing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91860-0040-4A44-AAC2-0AF46A889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77525" cy="4351338"/>
          </a:xfrm>
        </p:spPr>
        <p:txBody>
          <a:bodyPr/>
          <a:lstStyle/>
          <a:p>
            <a:r>
              <a:rPr lang="en-US" dirty="0"/>
              <a:t>As with the Time Machine backup, git tracks snapshots as the difference from the last time you requested a snapshot</a:t>
            </a:r>
          </a:p>
          <a:p>
            <a:r>
              <a:rPr lang="en-US" dirty="0"/>
              <a:t>Each snapshot is called a </a:t>
            </a:r>
            <a:r>
              <a:rPr lang="en-US" i="1" dirty="0"/>
              <a:t>commit</a:t>
            </a:r>
            <a:r>
              <a:rPr lang="en-US" dirty="0"/>
              <a:t> (and programmers think of these commits as </a:t>
            </a:r>
            <a:r>
              <a:rPr lang="en-US" i="1" dirty="0"/>
              <a:t>transactions</a:t>
            </a:r>
            <a:r>
              <a:rPr lang="en-US" dirty="0"/>
              <a:t>)</a:t>
            </a:r>
          </a:p>
          <a:p>
            <a:r>
              <a:rPr lang="en-US" dirty="0"/>
              <a:t>Perform a commit to lock in a logical chunk of work, such as the addition of a feature or fixing of a bug</a:t>
            </a:r>
          </a:p>
          <a:p>
            <a:r>
              <a:rPr lang="en-US" b="1" dirty="0"/>
              <a:t>Warning</a:t>
            </a:r>
            <a:r>
              <a:rPr lang="en-US" dirty="0"/>
              <a:t>: always use the "-a" option on the git commit command</a:t>
            </a:r>
          </a:p>
        </p:txBody>
      </p:sp>
    </p:spTree>
    <p:extLst>
      <p:ext uri="{BB962C8B-B14F-4D97-AF65-F5344CB8AC3E}">
        <p14:creationId xmlns:p14="http://schemas.microsoft.com/office/powerpoint/2010/main" val="218436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2FB96-1660-4C49-824D-FF1779552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log (history)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5272B-0F50-884A-A9FD-41B8A446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694"/>
            <a:ext cx="10515600" cy="4737269"/>
          </a:xfrm>
        </p:spPr>
        <p:txBody>
          <a:bodyPr/>
          <a:lstStyle/>
          <a:p>
            <a:r>
              <a:rPr lang="en-US" dirty="0"/>
              <a:t>Having a complete list of changes is extremely useful</a:t>
            </a:r>
          </a:p>
          <a:p>
            <a:r>
              <a:rPr lang="en-US" dirty="0"/>
              <a:t>We can revert those change sets later</a:t>
            </a:r>
          </a:p>
          <a:p>
            <a:r>
              <a:rPr lang="en-US" dirty="0"/>
              <a:t>We can discover who created or when a bug was introduced</a:t>
            </a:r>
          </a:p>
          <a:p>
            <a:r>
              <a:rPr lang="en-US" dirty="0"/>
              <a:t>Can temporarily reset your repository to a moment in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B51609-BBE1-3D47-836F-58B0CD0C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76" y="3586942"/>
            <a:ext cx="7779426" cy="267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448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F8A23-F1A9-9041-924B-6A2216F6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Cloning from, pushing to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86621-5CDE-7B43-B9BC-2D5563068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Continuing with the analogy now, </a:t>
            </a:r>
            <a:r>
              <a:rPr lang="en-US" dirty="0" err="1"/>
              <a:t>github.com</a:t>
            </a:r>
            <a:r>
              <a:rPr lang="en-US" dirty="0"/>
              <a:t> is like the off-site cloud-based backup</a:t>
            </a:r>
          </a:p>
          <a:p>
            <a:r>
              <a:rPr lang="en-US" dirty="0"/>
              <a:t>Each repo you mirror at </a:t>
            </a:r>
            <a:r>
              <a:rPr lang="en-US" dirty="0" err="1"/>
              <a:t>github</a:t>
            </a:r>
            <a:r>
              <a:rPr lang="en-US" dirty="0"/>
              <a:t> is like a free backup</a:t>
            </a:r>
          </a:p>
          <a:p>
            <a:r>
              <a:rPr lang="en-US" dirty="0"/>
              <a:t>We’ll likely create a repo using a web interface at </a:t>
            </a:r>
            <a:r>
              <a:rPr lang="en-US" dirty="0" err="1"/>
              <a:t>github</a:t>
            </a:r>
            <a:r>
              <a:rPr lang="en-US" dirty="0"/>
              <a:t> then </a:t>
            </a:r>
            <a:r>
              <a:rPr lang="en-US" b="1" dirty="0"/>
              <a:t>clone</a:t>
            </a:r>
            <a:r>
              <a:rPr lang="en-US" dirty="0"/>
              <a:t> that repo to an (initially empty) directory on our laptops</a:t>
            </a:r>
          </a:p>
          <a:p>
            <a:r>
              <a:rPr lang="en-US" dirty="0"/>
              <a:t>As with committing changes, we also have to specifically </a:t>
            </a:r>
            <a:r>
              <a:rPr lang="en-US" b="1" dirty="0"/>
              <a:t>push</a:t>
            </a:r>
            <a:r>
              <a:rPr lang="en-US" dirty="0"/>
              <a:t> changes made to the local repository back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Every push ensures that the complete file set and git change database (in </a:t>
            </a:r>
            <a:r>
              <a:rPr lang="en-US" b="1" dirty="0"/>
              <a:t>.git</a:t>
            </a:r>
            <a:r>
              <a:rPr lang="en-US" dirty="0"/>
              <a:t> subdirectory) is mirrored at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674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E4A8FA2E-2759-8442-81E7-068D8F3AF906}" vid="{27861D0F-5B6C-D947-921F-C75292CD00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1922</TotalTime>
  <Words>2053</Words>
  <Application>Microsoft Macintosh PowerPoint</Application>
  <PresentationFormat>Widescreen</PresentationFormat>
  <Paragraphs>147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Consolas</vt:lpstr>
      <vt:lpstr>Office Theme</vt:lpstr>
      <vt:lpstr>Intro to git / github.com</vt:lpstr>
      <vt:lpstr>What is git?</vt:lpstr>
      <vt:lpstr>What is github.com?</vt:lpstr>
      <vt:lpstr>Motivation</vt:lpstr>
      <vt:lpstr>An analogy to backup systems</vt:lpstr>
      <vt:lpstr>Repositories (Repos)</vt:lpstr>
      <vt:lpstr>Committing changes</vt:lpstr>
      <vt:lpstr>Commit log (history)</vt:lpstr>
      <vt:lpstr>Cloning from, pushing to github</vt:lpstr>
      <vt:lpstr>Collaboration</vt:lpstr>
      <vt:lpstr>Key commands summary</vt:lpstr>
      <vt:lpstr>Connecting to github via SSH</vt:lpstr>
      <vt:lpstr>Adding your key to github</vt:lpstr>
      <vt:lpstr>Typical startup sequence</vt:lpstr>
      <vt:lpstr>Getting an initial file</vt:lpstr>
      <vt:lpstr>Adding files to the repo</vt:lpstr>
      <vt:lpstr>Commit a transaction</vt:lpstr>
      <vt:lpstr>The fork GUI view </vt:lpstr>
      <vt:lpstr>Push to github to mirror repo</vt:lpstr>
      <vt:lpstr>Check github webpage for your repo</vt:lpstr>
      <vt:lpstr>Initial add/commit sequence summary</vt:lpstr>
      <vt:lpstr>Making edits, mirroring on github</vt:lpstr>
      <vt:lpstr>Pull in changes from github</vt:lpstr>
      <vt:lpstr>Miscellaneous but useful commands</vt:lpstr>
      <vt:lpstr>Configuring username/email the first time</vt:lpstr>
      <vt:lpstr>Warnings and recommendations</vt:lpstr>
      <vt:lpstr>Pitfalls</vt:lpstr>
      <vt:lpstr>Even more pitfalls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/ github.com</dc:title>
  <dc:creator>Microsoft Office User</dc:creator>
  <cp:lastModifiedBy>Terence Parr</cp:lastModifiedBy>
  <cp:revision>131</cp:revision>
  <cp:lastPrinted>2021-08-21T22:28:42Z</cp:lastPrinted>
  <dcterms:created xsi:type="dcterms:W3CDTF">2021-06-08T22:22:06Z</dcterms:created>
  <dcterms:modified xsi:type="dcterms:W3CDTF">2021-08-22T17:42:58Z</dcterms:modified>
</cp:coreProperties>
</file>

<file path=docProps/thumbnail.jpeg>
</file>